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 xmlns:p15="http://schemas.microsoft.com/office/powerpoint/2012/main" userId="S-1-5-21-329068152-1592454029-682003330-143278" providerId="AD"/>
      </p:ext>
    </p:extLst>
  </p:cmAuthor>
  <p:cmAuthor id="2" name="Erin Dwyer" initials="ED" lastIdx="2" clrIdx="2">
    <p:extLst>
      <p:ext uri="{19B8F6BF-5375-455C-9EA6-DF929625EA0E}">
        <p15:presenceInfo xmlns="" xmlns:p15="http://schemas.microsoft.com/office/powerpoint/2012/main" userId="Erin Dwyer" providerId="None"/>
      </p:ext>
    </p:extLst>
  </p:cmAuthor>
  <p:cmAuthor id="3" name="Redder, Christian" initials="RC" lastIdx="6" clrIdx="3">
    <p:extLst>
      <p:ext uri="{19B8F6BF-5375-455C-9EA6-DF929625EA0E}">
        <p15:presenceInfo xmlns=""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27" autoAdjust="0"/>
  </p:normalViewPr>
  <p:slideViewPr>
    <p:cSldViewPr snapToGrid="0" showGuides="1">
      <p:cViewPr varScale="1">
        <p:scale>
          <a:sx n="146" d="100"/>
          <a:sy n="146" d="100"/>
        </p:scale>
        <p:origin x="-738" y="-96"/>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fr-FR"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fr-FR"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fr-FR"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Un groupe de personnes debout dans une pièce&#10;&#10;Description générée automatiquement">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Un groupe de personnes debout dans une pièce&#10;&#10;Description générée automatiquement">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600" kern="1200" dirty="0">
                <a:solidFill>
                  <a:schemeClr val="tx1"/>
                </a:solidFill>
                <a:latin typeface="+mn-lt"/>
              </a:rPr>
              <a:t>© 2020 Xerox Corporation. Tous droits réservés. Xerox® est une marque de Xerox Corporation aux États-Unis et/ou dans d’autres pays. BRXXXXX</a:t>
            </a:r>
            <a:endParaRPr lang="fr-FR" sz="600" kern="1200" dirty="0">
              <a:solidFill>
                <a:schemeClr val="tx1"/>
              </a:solidFill>
              <a:latin typeface="+mn-lt"/>
              <a:ea typeface="+mn-ea"/>
              <a:cs typeface="+mn-cs"/>
            </a:endParaRPr>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5186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r-FR" sz="600" kern="1200" dirty="0">
                <a:solidFill>
                  <a:schemeClr val="tx1"/>
                </a:solidFill>
                <a:latin typeface="+mn-lt"/>
              </a:rPr>
              <a:t>© 2020 Xerox Corporation. Tous droits réservés. Xerox® et Everyday sont des marques de Xerox Corporation aux États-Unis et/ou dans d’autres pays.</a:t>
            </a:r>
            <a:r>
              <a:rPr lang="fr-FR" dirty="0" smtClean="0"/>
              <a:t> </a:t>
            </a:r>
            <a:endParaRPr lang="fr-FR" sz="600" kern="1200" dirty="0">
              <a:solidFill>
                <a:schemeClr val="tx1"/>
              </a:solidFill>
              <a:latin typeface="+mn-lt"/>
              <a:ea typeface="+mn-ea"/>
              <a:cs typeface="+mn-cs"/>
            </a:endParaRPr>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Photo avec une personne, à l’intérieur, homme, devant&#10;&#10;Description générée automatiquement">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19 May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e personne assise à une table devant un ordinateur&#10;&#10;Description générée automatiquement">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fr-FR" dirty="0" smtClean="0"/>
              <a:t>Toner Xerox</a:t>
            </a:r>
            <a:r>
              <a:rPr lang="fr-FR" sz="1800" baseline="70000" dirty="0"/>
              <a:t>®</a:t>
            </a:r>
            <a:r>
              <a:rPr lang="fr-FR" dirty="0" smtClean="0"/>
              <a:t> </a:t>
            </a:r>
            <a:r>
              <a:rPr lang="fr-FR" dirty="0" err="1" smtClean="0"/>
              <a:t>Everyday</a:t>
            </a:r>
            <a:r>
              <a:rPr lang="fr-FR" sz="2400" baseline="30000" dirty="0"/>
              <a:t>™</a:t>
            </a:r>
            <a:r>
              <a:rPr dirty="0"/>
              <a:t/>
            </a:r>
            <a:br>
              <a:rPr dirty="0"/>
            </a:br>
            <a:r>
              <a:rPr lang="fr-FR" sz="2000" dirty="0">
                <a:solidFill>
                  <a:schemeClr val="bg2"/>
                </a:solidFill>
              </a:rPr>
              <a:t>Économies. Fiabilité. Sécurité. </a:t>
            </a:r>
            <a:endParaRPr lang="fr-FR"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fr-FR"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15 June 2020</a:t>
            </a:fld>
            <a:endParaRPr lang="fr-FR" dirty="0"/>
          </a:p>
        </p:txBody>
      </p:sp>
      <p:sp>
        <p:nvSpPr>
          <p:cNvPr id="4" name="Text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fr-FR" sz="2800" dirty="0"/>
              <a:t>Et si vous n’aviez plus à choisir entre coût </a:t>
            </a:r>
            <a:r>
              <a:rPr lang="fr-FR" sz="2800" dirty="0" smtClean="0"/>
              <a:t/>
            </a:r>
            <a:br>
              <a:rPr lang="fr-FR" sz="2800" dirty="0" smtClean="0"/>
            </a:br>
            <a:r>
              <a:rPr lang="fr-FR" sz="2800" dirty="0" smtClean="0"/>
              <a:t>et </a:t>
            </a:r>
            <a:r>
              <a:rPr lang="fr-FR" sz="2800" dirty="0"/>
              <a:t>qualité ?</a:t>
            </a:r>
          </a:p>
        </p:txBody>
      </p:sp>
      <p:sp>
        <p:nvSpPr>
          <p:cNvPr id="5" name="Conten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FA8ACD7-89D3-2746-92B6-B4335E212862}"/>
              </a:ext>
            </a:extLst>
          </p:cNvPr>
          <p:cNvSpPr>
            <a:spLocks noGrp="1"/>
          </p:cNvSpPr>
          <p:nvPr>
            <p:ph sz="half" idx="1"/>
          </p:nvPr>
        </p:nvSpPr>
        <p:spPr>
          <a:xfrm>
            <a:off x="688467" y="2665810"/>
            <a:ext cx="3086699" cy="1699374"/>
          </a:xfrm>
        </p:spPr>
        <p:txBody>
          <a:bodyPr/>
          <a:lstStyle/>
          <a:p>
            <a:pPr>
              <a:buClr>
                <a:schemeClr val="tx1"/>
              </a:buClr>
            </a:pPr>
            <a:r>
              <a:rPr lang="fr-FR" dirty="0">
                <a:solidFill>
                  <a:schemeClr val="bg2"/>
                </a:solidFill>
              </a:rPr>
              <a:t>Toners d’origine</a:t>
            </a:r>
          </a:p>
          <a:p>
            <a:pPr marL="302419" indent="-285750">
              <a:lnSpc>
                <a:spcPct val="150000"/>
              </a:lnSpc>
              <a:buClr>
                <a:schemeClr val="tx1"/>
              </a:buClr>
              <a:buFont typeface="Arial" panose="020B0604020202020204" pitchFamily="34" charset="0"/>
              <a:buChar char="•"/>
            </a:pPr>
            <a:r>
              <a:rPr lang="fr-FR" sz="1400" dirty="0"/>
              <a:t>Plus chers</a:t>
            </a:r>
          </a:p>
          <a:p>
            <a:pPr marL="302419" indent="-285750">
              <a:lnSpc>
                <a:spcPct val="90000"/>
              </a:lnSpc>
              <a:buClr>
                <a:schemeClr val="tx1"/>
              </a:buClr>
              <a:buFont typeface="Arial" panose="020B0604020202020204" pitchFamily="34" charset="0"/>
              <a:buChar char="•"/>
            </a:pPr>
            <a:r>
              <a:rPr lang="fr-FR" sz="1400" dirty="0"/>
              <a:t>Garantie de sécurité du produit</a:t>
            </a:r>
          </a:p>
          <a:p>
            <a:pPr marL="302419" indent="-285750">
              <a:lnSpc>
                <a:spcPct val="90000"/>
              </a:lnSpc>
              <a:buClr>
                <a:schemeClr val="tx1"/>
              </a:buClr>
              <a:buFont typeface="Arial" panose="020B0604020202020204" pitchFamily="34" charset="0"/>
              <a:buChar char="•"/>
            </a:pPr>
            <a:r>
              <a:rPr lang="fr-FR" sz="1400" dirty="0"/>
              <a:t>Non toxiques</a:t>
            </a:r>
          </a:p>
          <a:p>
            <a:pPr marL="302419" indent="-285750">
              <a:lnSpc>
                <a:spcPct val="90000"/>
              </a:lnSpc>
              <a:buClr>
                <a:schemeClr val="tx1"/>
              </a:buClr>
              <a:buFont typeface="Arial" panose="020B0604020202020204" pitchFamily="34" charset="0"/>
              <a:buChar char="•"/>
            </a:pPr>
            <a:r>
              <a:rPr lang="fr-FR" sz="1400" dirty="0"/>
              <a:t>Sans danger pour les personnes </a:t>
            </a:r>
            <a:r>
              <a:rPr lang="fr-FR" sz="1400" dirty="0" smtClean="0"/>
              <a:t/>
            </a:r>
            <a:br>
              <a:rPr lang="fr-FR" sz="1400" dirty="0" smtClean="0"/>
            </a:br>
            <a:r>
              <a:rPr lang="fr-FR" sz="1400" dirty="0" smtClean="0"/>
              <a:t>et </a:t>
            </a:r>
            <a:r>
              <a:rPr lang="fr-FR" sz="1400" dirty="0"/>
              <a:t>l’environnement</a:t>
            </a:r>
          </a:p>
          <a:p>
            <a:r>
              <a:rPr lang="en-US" dirty="0"/>
              <a:t/>
            </a:r>
            <a:br>
              <a:rPr lang="en-US" dirty="0"/>
            </a:br>
            <a:endParaRPr lang="fr-FR" dirty="0"/>
          </a:p>
        </p:txBody>
      </p:sp>
      <p:sp>
        <p:nvSpPr>
          <p:cNvPr id="6" name="Content Placeholder 5">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fr-FR" dirty="0">
                <a:solidFill>
                  <a:schemeClr val="bg2"/>
                </a:solidFill>
              </a:rPr>
              <a:t>Toners de sous marques bon marché</a:t>
            </a:r>
          </a:p>
          <a:p>
            <a:pPr marL="302419" indent="-285750">
              <a:lnSpc>
                <a:spcPct val="150000"/>
              </a:lnSpc>
              <a:buClr>
                <a:schemeClr val="tx1"/>
              </a:buClr>
              <a:buFont typeface="Arial" panose="020B0604020202020204" pitchFamily="34" charset="0"/>
              <a:buChar char="•"/>
            </a:pPr>
            <a:r>
              <a:rPr lang="fr-FR" sz="1400" dirty="0"/>
              <a:t>Prix inférieur</a:t>
            </a:r>
          </a:p>
          <a:p>
            <a:pPr marL="302419" indent="-285750">
              <a:lnSpc>
                <a:spcPct val="90000"/>
              </a:lnSpc>
              <a:buClr>
                <a:schemeClr val="tx1"/>
              </a:buClr>
              <a:buFont typeface="Arial" panose="020B0604020202020204" pitchFamily="34" charset="0"/>
              <a:buChar char="•"/>
            </a:pPr>
            <a:r>
              <a:rPr lang="fr-FR" sz="1400" dirty="0"/>
              <a:t>Qualité douteuse</a:t>
            </a:r>
          </a:p>
          <a:p>
            <a:pPr marL="302419" indent="-285750">
              <a:lnSpc>
                <a:spcPct val="90000"/>
              </a:lnSpc>
              <a:buClr>
                <a:schemeClr val="tx1"/>
              </a:buClr>
              <a:buFont typeface="Arial" panose="020B0604020202020204" pitchFamily="34" charset="0"/>
              <a:buChar char="•"/>
            </a:pPr>
            <a:r>
              <a:rPr lang="fr-FR" sz="1400" dirty="0"/>
              <a:t>Ont tendance à endommager les imprimantes</a:t>
            </a:r>
          </a:p>
          <a:p>
            <a:pPr marL="302419" indent="-285750">
              <a:lnSpc>
                <a:spcPct val="90000"/>
              </a:lnSpc>
              <a:buClr>
                <a:schemeClr val="tx1"/>
              </a:buClr>
              <a:buFont typeface="Arial" panose="020B0604020202020204" pitchFamily="34" charset="0"/>
              <a:buChar char="•"/>
            </a:pPr>
            <a:r>
              <a:rPr lang="fr-FR" sz="1400" dirty="0"/>
              <a:t>Normes de sécurité douteuses</a:t>
            </a:r>
          </a:p>
          <a:p>
            <a:pPr marL="302419" indent="-285750">
              <a:lnSpc>
                <a:spcPct val="90000"/>
              </a:lnSpc>
              <a:buClr>
                <a:schemeClr val="tx1"/>
              </a:buClr>
              <a:buFont typeface="Arial" panose="020B0604020202020204" pitchFamily="34" charset="0"/>
              <a:buChar char="•"/>
            </a:pPr>
            <a:r>
              <a:rPr lang="fr-FR" sz="1400" dirty="0"/>
              <a:t>Peuvent entraîner des coûts imprévus</a:t>
            </a:r>
          </a:p>
          <a:p>
            <a:r>
              <a:rPr lang="en-US" dirty="0"/>
              <a:t/>
            </a:r>
            <a:br>
              <a:rPr lang="en-US" dirty="0"/>
            </a:br>
            <a:endParaRPr lang="fr-FR" dirty="0"/>
          </a:p>
          <a:p>
            <a:endParaRPr lang="fr-FR" dirty="0"/>
          </a:p>
        </p:txBody>
      </p:sp>
      <p:sp>
        <p:nvSpPr>
          <p:cNvPr id="7" name="Footer Placeholder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22A16E4-8409-4B17-A7B0-A9ABD5717616}"/>
              </a:ext>
            </a:extLst>
          </p:cNvPr>
          <p:cNvSpPr>
            <a:spLocks noGrp="1"/>
          </p:cNvSpPr>
          <p:nvPr>
            <p:ph type="ftr" sz="quarter" idx="12"/>
          </p:nvPr>
        </p:nvSpPr>
        <p:spPr/>
        <p:txBody>
          <a:bodyPr/>
          <a:lstStyle/>
          <a:p>
            <a:r>
              <a:rPr lang="fr-FR" smtClean="0"/>
              <a:t>Xerox - Utilisation interne seulement</a:t>
            </a:r>
            <a:endParaRPr lang="fr-FR" dirty="0"/>
          </a:p>
        </p:txBody>
      </p:sp>
      <p:pic>
        <p:nvPicPr>
          <p:cNvPr id="10" name="Picture 9">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Gros plan sur une feuille de papier&#10;&#10;Description générée automatiquement">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fr-FR"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fr-FR" dirty="0"/>
          </a:p>
        </p:txBody>
      </p:sp>
      <p:sp>
        <p:nvSpPr>
          <p:cNvPr id="4" name="Footer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5F00991-BB27-CD45-876D-200B5A099738}"/>
              </a:ext>
            </a:extLst>
          </p:cNvPr>
          <p:cNvSpPr>
            <a:spLocks noGrp="1"/>
          </p:cNvSpPr>
          <p:nvPr>
            <p:ph type="ftr" sz="quarter" idx="12"/>
          </p:nvPr>
        </p:nvSpPr>
        <p:spPr/>
        <p:txBody>
          <a:bodyPr/>
          <a:lstStyle/>
          <a:p>
            <a:r>
              <a:rPr lang="fr-FR" smtClean="0"/>
              <a:t>Xerox - Utilisation interne seulement</a:t>
            </a:r>
          </a:p>
        </p:txBody>
      </p:sp>
      <p:sp>
        <p:nvSpPr>
          <p:cNvPr id="5" name="Tex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B11EDBA-FA5D-FC49-B4E0-1EA0206BF4C1}"/>
              </a:ext>
            </a:extLst>
          </p:cNvPr>
          <p:cNvSpPr>
            <a:spLocks noGrp="1"/>
          </p:cNvSpPr>
          <p:nvPr>
            <p:ph type="body" sz="quarter" idx="13"/>
          </p:nvPr>
        </p:nvSpPr>
        <p:spPr>
          <a:xfrm>
            <a:off x="690026" y="627534"/>
            <a:ext cx="2947979" cy="3734151"/>
          </a:xfrm>
        </p:spPr>
        <p:txBody>
          <a:bodyPr/>
          <a:lstStyle/>
          <a:p>
            <a:r>
              <a:rPr lang="fr-FR" sz="1800" dirty="0"/>
              <a:t>Le toner Xerox</a:t>
            </a:r>
            <a:r>
              <a:rPr lang="fr-FR" sz="1800" baseline="30000" dirty="0"/>
              <a:t>®</a:t>
            </a:r>
            <a:r>
              <a:rPr lang="fr-FR" sz="1800" dirty="0"/>
              <a:t> Everyday™ est différent. </a:t>
            </a:r>
            <a:r>
              <a:rPr dirty="0"/>
              <a:t/>
            </a:r>
            <a:br>
              <a:rPr dirty="0"/>
            </a:br>
            <a:r>
              <a:rPr lang="fr-FR" sz="1800" dirty="0"/>
              <a:t>Vous n’avez plus à choisir entre performance et prix.</a:t>
            </a:r>
          </a:p>
          <a:p>
            <a:r>
              <a:rPr lang="fr-FR" sz="1500" dirty="0">
                <a:solidFill>
                  <a:schemeClr val="bg2"/>
                </a:solidFill>
              </a:rPr>
              <a:t>Le toner Xerox</a:t>
            </a:r>
            <a:r>
              <a:rPr lang="fr-FR" sz="1500" baseline="30000" dirty="0">
                <a:solidFill>
                  <a:schemeClr val="bg2"/>
                </a:solidFill>
              </a:rPr>
              <a:t>®</a:t>
            </a:r>
            <a:r>
              <a:rPr lang="fr-FR" sz="1500" dirty="0">
                <a:solidFill>
                  <a:schemeClr val="bg2"/>
                </a:solidFill>
              </a:rPr>
              <a:t> Everyday™ </a:t>
            </a:r>
            <a:r>
              <a:rPr lang="fr-FR" sz="1500" dirty="0" smtClean="0">
                <a:solidFill>
                  <a:schemeClr val="bg2"/>
                </a:solidFill>
              </a:rPr>
              <a:t/>
            </a:r>
            <a:br>
              <a:rPr lang="fr-FR" sz="1500" dirty="0" smtClean="0">
                <a:solidFill>
                  <a:schemeClr val="bg2"/>
                </a:solidFill>
              </a:rPr>
            </a:br>
            <a:r>
              <a:rPr lang="fr-FR" sz="1500" dirty="0" smtClean="0">
                <a:solidFill>
                  <a:schemeClr val="bg2"/>
                </a:solidFill>
              </a:rPr>
              <a:t>est </a:t>
            </a:r>
            <a:r>
              <a:rPr lang="fr-FR" sz="1500" dirty="0">
                <a:solidFill>
                  <a:schemeClr val="bg2"/>
                </a:solidFill>
              </a:rPr>
              <a:t>différent.</a:t>
            </a:r>
          </a:p>
          <a:p>
            <a:pPr marL="285750" lvl="2" indent="-285750">
              <a:buFont typeface="Arial" panose="020B0604020202020204" pitchFamily="34" charset="0"/>
              <a:buChar char="•"/>
            </a:pPr>
            <a:r>
              <a:rPr lang="fr-FR" sz="1200" dirty="0"/>
              <a:t>Pas de prix élevé</a:t>
            </a:r>
          </a:p>
          <a:p>
            <a:pPr marL="285750" lvl="2" indent="-285750">
              <a:buFont typeface="Arial" panose="020B0604020202020204" pitchFamily="34" charset="0"/>
              <a:buChar char="•"/>
            </a:pPr>
            <a:r>
              <a:rPr lang="fr-FR" sz="1200" dirty="0"/>
              <a:t>Pas de frais cachés</a:t>
            </a:r>
          </a:p>
          <a:p>
            <a:pPr marL="285750" lvl="2" indent="-285750">
              <a:buFont typeface="Arial" panose="020B0604020202020204" pitchFamily="34" charset="0"/>
              <a:buChar char="•"/>
            </a:pPr>
            <a:r>
              <a:rPr lang="fr-FR" sz="1200" dirty="0"/>
              <a:t>Une marque à laquelle vous </a:t>
            </a:r>
            <a:r>
              <a:rPr lang="fr-FR" sz="1200" dirty="0" smtClean="0"/>
              <a:t/>
            </a:r>
            <a:br>
              <a:rPr lang="fr-FR" sz="1200" dirty="0" smtClean="0"/>
            </a:br>
            <a:r>
              <a:rPr lang="fr-FR" sz="1200" dirty="0" smtClean="0"/>
              <a:t>pouvez </a:t>
            </a:r>
            <a:r>
              <a:rPr lang="fr-FR" sz="1200" dirty="0"/>
              <a:t>faire confiance</a:t>
            </a:r>
          </a:p>
          <a:p>
            <a:pPr marL="285750" lvl="2" indent="-285750">
              <a:buFont typeface="Arial" panose="020B0604020202020204" pitchFamily="34" charset="0"/>
              <a:buChar char="•"/>
            </a:pPr>
            <a:r>
              <a:rPr lang="fr-FR" sz="1200" dirty="0"/>
              <a:t>Xerox</a:t>
            </a:r>
            <a:r>
              <a:rPr lang="fr-FR" sz="1200" baseline="30000" dirty="0"/>
              <a:t>®</a:t>
            </a:r>
            <a:r>
              <a:rPr lang="fr-FR" sz="1200" dirty="0"/>
              <a:t> vous permet de réaliser </a:t>
            </a:r>
            <a:r>
              <a:rPr lang="fr-FR" sz="1200" dirty="0" smtClean="0"/>
              <a:t/>
            </a:r>
            <a:br>
              <a:rPr lang="fr-FR" sz="1200" dirty="0" smtClean="0"/>
            </a:br>
            <a:r>
              <a:rPr lang="fr-FR" sz="1200" dirty="0" smtClean="0"/>
              <a:t>des </a:t>
            </a:r>
            <a:r>
              <a:rPr lang="fr-FR" sz="1200" dirty="0"/>
              <a:t>économieser en étant </a:t>
            </a:r>
            <a:r>
              <a:rPr lang="fr-FR" sz="1200" dirty="0" smtClean="0"/>
              <a:t/>
            </a:r>
            <a:br>
              <a:rPr lang="fr-FR" sz="1200" dirty="0" smtClean="0"/>
            </a:br>
            <a:r>
              <a:rPr lang="fr-FR" sz="1200" dirty="0" smtClean="0"/>
              <a:t>un </a:t>
            </a:r>
            <a:r>
              <a:rPr lang="fr-FR" sz="1200" dirty="0"/>
              <a:t>interlocuteur unique</a:t>
            </a:r>
          </a:p>
          <a:p>
            <a:pPr marL="285750" lvl="2" indent="-285750">
              <a:buFont typeface="Arial" panose="020B0604020202020204" pitchFamily="34" charset="0"/>
              <a:buChar char="•"/>
            </a:pPr>
            <a:r>
              <a:rPr lang="fr-FR" sz="1200" dirty="0"/>
              <a:t>Des cartouches pour les principales marques d’imprimantes, tailles </a:t>
            </a:r>
            <a:r>
              <a:rPr lang="fr-FR" sz="1200" dirty="0" smtClean="0"/>
              <a:t/>
            </a:r>
            <a:br>
              <a:rPr lang="fr-FR" sz="1200" dirty="0" smtClean="0"/>
            </a:br>
            <a:r>
              <a:rPr lang="fr-FR" sz="1200" dirty="0" smtClean="0"/>
              <a:t>et </a:t>
            </a:r>
            <a:r>
              <a:rPr lang="fr-FR" sz="1200" dirty="0"/>
              <a:t>modèles d’imprimante</a:t>
            </a:r>
          </a:p>
          <a:p>
            <a:endParaRPr lang="fr-FR" dirty="0"/>
          </a:p>
        </p:txBody>
      </p:sp>
      <p:sp>
        <p:nvSpPr>
          <p:cNvPr id="34" name="Content Placeholder 2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fr-FR" sz="1500" dirty="0">
                <a:solidFill>
                  <a:schemeClr val="tx1"/>
                </a:solidFill>
              </a:rPr>
              <a:t>Importante prise </a:t>
            </a:r>
            <a:r>
              <a:rPr lang="fr-FR" sz="1500" dirty="0" smtClean="0">
                <a:solidFill>
                  <a:schemeClr val="tx1"/>
                </a:solidFill>
              </a:rPr>
              <a:t/>
            </a:r>
            <a:br>
              <a:rPr lang="fr-FR" sz="1500" dirty="0" smtClean="0">
                <a:solidFill>
                  <a:schemeClr val="tx1"/>
                </a:solidFill>
              </a:rPr>
            </a:br>
            <a:r>
              <a:rPr lang="fr-FR" sz="1500" dirty="0" smtClean="0">
                <a:solidFill>
                  <a:schemeClr val="tx1"/>
                </a:solidFill>
              </a:rPr>
              <a:t>en </a:t>
            </a:r>
            <a:r>
              <a:rPr lang="fr-FR" sz="1500" dirty="0">
                <a:solidFill>
                  <a:schemeClr val="tx1"/>
                </a:solidFill>
              </a:rPr>
              <a:t>charge </a:t>
            </a:r>
            <a:r>
              <a:rPr lang="fr-FR" sz="1500" dirty="0" smtClean="0">
                <a:solidFill>
                  <a:schemeClr val="tx1"/>
                </a:solidFill>
              </a:rPr>
              <a:t>A4/A3 </a:t>
            </a:r>
          </a:p>
          <a:p>
            <a:pPr algn="ctr"/>
            <a:endParaRPr lang="fr-FR" sz="1500" dirty="0">
              <a:solidFill>
                <a:schemeClr val="tx1"/>
              </a:solidFill>
            </a:endParaRPr>
          </a:p>
        </p:txBody>
      </p:sp>
      <p:sp>
        <p:nvSpPr>
          <p:cNvPr id="19" name="Content Placeholder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fr-FR" sz="1500" dirty="0"/>
              <a:t>A4 : 8,5 x 11/8,5 x 14</a:t>
            </a:r>
          </a:p>
          <a:p>
            <a:pPr marL="0" indent="0">
              <a:buNone/>
            </a:pPr>
            <a:endParaRPr lang="fr-FR" sz="1500" dirty="0"/>
          </a:p>
        </p:txBody>
      </p:sp>
      <p:sp>
        <p:nvSpPr>
          <p:cNvPr id="20" name="Content Placeholder 1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fr-FR" sz="1500" dirty="0"/>
              <a:t>A3 : Tabloid</a:t>
            </a:r>
          </a:p>
        </p:txBody>
      </p:sp>
      <p:pic>
        <p:nvPicPr>
          <p:cNvPr id="21" name="Picture 2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0419" y="953449"/>
            <a:ext cx="858593" cy="259518"/>
          </a:xfrm>
          <a:prstGeom prst="rect">
            <a:avLst/>
          </a:prstGeom>
        </p:spPr>
      </p:pic>
      <p:pic>
        <p:nvPicPr>
          <p:cNvPr id="22" name="Picture 2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7303" y="1447862"/>
            <a:ext cx="324078" cy="324078"/>
          </a:xfrm>
          <a:prstGeom prst="rect">
            <a:avLst/>
          </a:prstGeom>
        </p:spPr>
      </p:pic>
      <p:pic>
        <p:nvPicPr>
          <p:cNvPr id="23" name="Picture 2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12157" y="913893"/>
            <a:ext cx="858414" cy="299443"/>
          </a:xfrm>
          <a:prstGeom prst="rect">
            <a:avLst/>
          </a:prstGeom>
          <a:solidFill>
            <a:schemeClr val="bg1"/>
          </a:solidFill>
        </p:spPr>
      </p:pic>
      <p:pic>
        <p:nvPicPr>
          <p:cNvPr id="24" name="Picture 2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xmlns=""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A28F2F8-24E8-1246-9F48-D17F3CCAB089}"/>
              </a:ext>
            </a:extLst>
          </p:cNvPr>
          <p:cNvSpPr>
            <a:spLocks noGrp="1"/>
          </p:cNvSpPr>
          <p:nvPr>
            <p:ph type="body" sz="quarter" idx="13"/>
          </p:nvPr>
        </p:nvSpPr>
        <p:spPr>
          <a:xfrm>
            <a:off x="637961" y="627535"/>
            <a:ext cx="2873589" cy="3876212"/>
          </a:xfrm>
        </p:spPr>
        <p:txBody>
          <a:bodyPr/>
          <a:lstStyle/>
          <a:p>
            <a:pPr lvl="1"/>
            <a:r>
              <a:rPr lang="fr-FR" sz="2700" dirty="0"/>
              <a:t>Garantie à vie</a:t>
            </a:r>
          </a:p>
          <a:p>
            <a:pPr lvl="1"/>
            <a:endParaRPr lang="fr-FR" i="1" dirty="0"/>
          </a:p>
          <a:p>
            <a:pPr marL="285750" lvl="1" indent="-285750">
              <a:buFont typeface="Arial" panose="020B0604020202020204" pitchFamily="34" charset="0"/>
              <a:buChar char="•"/>
            </a:pPr>
            <a:r>
              <a:rPr lang="fr-FR" sz="1500" dirty="0"/>
              <a:t>Qualité et satisfaction garanties</a:t>
            </a:r>
            <a:r>
              <a:rPr dirty="0"/>
              <a:t/>
            </a:r>
            <a:br>
              <a:rPr dirty="0"/>
            </a:br>
            <a:endParaRPr lang="fr-FR" sz="1500" dirty="0"/>
          </a:p>
          <a:p>
            <a:pPr marL="285750" lvl="1" indent="-285750">
              <a:buFont typeface="Arial" panose="020B0604020202020204" pitchFamily="34" charset="0"/>
              <a:buChar char="•"/>
            </a:pPr>
            <a:endParaRPr lang="fr-FR" sz="1500" dirty="0"/>
          </a:p>
          <a:p>
            <a:pPr marL="285750" lvl="1" indent="-285750">
              <a:buFont typeface="Arial" panose="020B0604020202020204" pitchFamily="34" charset="0"/>
              <a:buChar char="•"/>
            </a:pPr>
            <a:endParaRPr lang="fr-FR" sz="1500" dirty="0"/>
          </a:p>
          <a:p>
            <a:pPr marL="285750" lvl="1" indent="-285750">
              <a:buFont typeface="Arial" panose="020B0604020202020204" pitchFamily="34" charset="0"/>
              <a:buChar char="•"/>
            </a:pPr>
            <a:r>
              <a:rPr lang="fr-FR" sz="1500" dirty="0"/>
              <a:t>Échanges faciles sans tracas</a:t>
            </a:r>
            <a:r>
              <a:rPr dirty="0"/>
              <a:t/>
            </a:r>
            <a:br>
              <a:rPr dirty="0"/>
            </a:br>
            <a:endParaRPr lang="fr-FR" sz="1500" dirty="0"/>
          </a:p>
          <a:p>
            <a:pPr marL="285750" lvl="1" indent="-285750">
              <a:buFont typeface="Arial" panose="020B0604020202020204" pitchFamily="34" charset="0"/>
              <a:buChar char="•"/>
            </a:pPr>
            <a:r>
              <a:rPr lang="fr-FR" sz="1500" dirty="0"/>
              <a:t>Le toner Xerox</a:t>
            </a:r>
            <a:r>
              <a:rPr lang="fr-FR" sz="1500" baseline="30000" dirty="0"/>
              <a:t>®</a:t>
            </a:r>
            <a:r>
              <a:rPr lang="fr-FR" sz="1500" dirty="0"/>
              <a:t> Everyday™ </a:t>
            </a:r>
            <a:r>
              <a:rPr dirty="0"/>
              <a:t/>
            </a:r>
            <a:br>
              <a:rPr dirty="0"/>
            </a:br>
            <a:r>
              <a:rPr lang="fr-FR" sz="1500" dirty="0"/>
              <a:t>n’invalide pas les garanties d’imprimante</a:t>
            </a:r>
          </a:p>
        </p:txBody>
      </p:sp>
      <p:sp>
        <p:nvSpPr>
          <p:cNvPr id="3" name="Slide Number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fr-FR" dirty="0"/>
          </a:p>
        </p:txBody>
      </p:sp>
      <p:sp>
        <p:nvSpPr>
          <p:cNvPr id="4" name="Date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15 June 2020</a:t>
            </a:fld>
            <a:endParaRPr lang="fr-FR" dirty="0"/>
          </a:p>
        </p:txBody>
      </p:sp>
      <p:sp>
        <p:nvSpPr>
          <p:cNvPr id="5" name="Footer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3B197B0-48F7-9E4C-A555-7E358D4584AA}"/>
              </a:ext>
            </a:extLst>
          </p:cNvPr>
          <p:cNvSpPr>
            <a:spLocks noGrp="1"/>
          </p:cNvSpPr>
          <p:nvPr>
            <p:ph type="ftr" sz="quarter" idx="12"/>
          </p:nvPr>
        </p:nvSpPr>
        <p:spPr/>
        <p:txBody>
          <a:bodyPr/>
          <a:lstStyle/>
          <a:p>
            <a:r>
              <a:rPr lang="fr-FR" smtClean="0"/>
              <a:t>Xerox - Utilisation interne seulement</a:t>
            </a:r>
            <a:endParaRPr lang="fr-FR" dirty="0"/>
          </a:p>
        </p:txBody>
      </p:sp>
      <p:pic>
        <p:nvPicPr>
          <p:cNvPr id="8" name="Picture 7">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fr-FR" dirty="0"/>
          </a:p>
        </p:txBody>
      </p:sp>
      <p:sp>
        <p:nvSpPr>
          <p:cNvPr id="3" name="Date Placeholder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15 June 2020</a:t>
            </a:fld>
            <a:endParaRPr lang="fr-FR" dirty="0"/>
          </a:p>
        </p:txBody>
      </p:sp>
      <p:sp>
        <p:nvSpPr>
          <p:cNvPr id="4" name="Footer Placeholder 3">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1994DA30-854F-984F-9E04-4AE8AF8C2575}"/>
              </a:ext>
            </a:extLst>
          </p:cNvPr>
          <p:cNvSpPr>
            <a:spLocks noGrp="1"/>
          </p:cNvSpPr>
          <p:nvPr>
            <p:ph type="ftr" sz="quarter" idx="12"/>
          </p:nvPr>
        </p:nvSpPr>
        <p:spPr/>
        <p:txBody>
          <a:bodyPr/>
          <a:lstStyle/>
          <a:p>
            <a:r>
              <a:rPr lang="fr-FR" smtClean="0"/>
              <a:t>Xerox - Utilisation interne seulement</a:t>
            </a:r>
            <a:endParaRPr lang="fr-FR" dirty="0"/>
          </a:p>
        </p:txBody>
      </p:sp>
      <p:sp>
        <p:nvSpPr>
          <p:cNvPr id="5" name="Text Placeholder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fr-FR" sz="2400" dirty="0"/>
              <a:t>Sans danger pour les clients et la planète.</a:t>
            </a:r>
          </a:p>
          <a:p>
            <a:r>
              <a:rPr lang="fr-FR" sz="1400" dirty="0"/>
              <a:t>Xerox se fixe des normes de qualité, </a:t>
            </a:r>
            <a:r>
              <a:rPr lang="fr-FR" sz="1400" dirty="0" smtClean="0"/>
              <a:t/>
            </a:r>
            <a:br>
              <a:rPr lang="fr-FR" sz="1400" dirty="0" smtClean="0"/>
            </a:br>
            <a:r>
              <a:rPr lang="fr-FR" sz="1400" dirty="0" smtClean="0"/>
              <a:t>de </a:t>
            </a:r>
            <a:r>
              <a:rPr lang="fr-FR" sz="1400" dirty="0"/>
              <a:t>sécurité et de durabilité supérieures </a:t>
            </a:r>
            <a:r>
              <a:rPr lang="fr-FR" sz="1400" dirty="0" smtClean="0"/>
              <a:t/>
            </a:r>
            <a:br>
              <a:rPr lang="fr-FR" sz="1400" dirty="0" smtClean="0"/>
            </a:br>
            <a:r>
              <a:rPr lang="fr-FR" sz="1400" dirty="0" smtClean="0"/>
              <a:t>aux </a:t>
            </a:r>
            <a:r>
              <a:rPr lang="fr-FR" sz="1400" dirty="0"/>
              <a:t>limites réglementaires. Nous avons toujours une longueur d’avance.</a:t>
            </a:r>
          </a:p>
          <a:p>
            <a:pPr marL="285750" indent="-285750">
              <a:buClr>
                <a:schemeClr val="tx1"/>
              </a:buClr>
              <a:buFont typeface="Arial" panose="020B0604020202020204" pitchFamily="34" charset="0"/>
              <a:buChar char="•"/>
            </a:pPr>
            <a:r>
              <a:rPr lang="fr-FR" sz="1200" dirty="0"/>
              <a:t>Toner et plastique exempts de toxines</a:t>
            </a:r>
          </a:p>
          <a:p>
            <a:pPr marL="285750" indent="-285750">
              <a:buClr>
                <a:schemeClr val="tx1"/>
              </a:buClr>
              <a:buFont typeface="Arial" panose="020B0604020202020204" pitchFamily="34" charset="0"/>
              <a:buChar char="•"/>
            </a:pPr>
            <a:r>
              <a:rPr lang="fr-FR" sz="1200" dirty="0"/>
              <a:t>Liste complète de tous les composants </a:t>
            </a:r>
            <a:r>
              <a:rPr lang="fr-FR" sz="1200" dirty="0" smtClean="0"/>
              <a:t/>
            </a:r>
            <a:br>
              <a:rPr lang="fr-FR" sz="1200" dirty="0" smtClean="0"/>
            </a:br>
            <a:r>
              <a:rPr lang="fr-FR" sz="1200" dirty="0" smtClean="0"/>
              <a:t>de </a:t>
            </a:r>
            <a:r>
              <a:rPr lang="fr-FR" sz="1200" dirty="0"/>
              <a:t>cartouche disponible sur Xerox.com</a:t>
            </a:r>
          </a:p>
          <a:p>
            <a:pPr marL="285750" indent="-285750">
              <a:buClr>
                <a:schemeClr val="tx1"/>
              </a:buClr>
              <a:buFont typeface="Arial" panose="020B0604020202020204" pitchFamily="34" charset="0"/>
              <a:buChar char="•"/>
            </a:pPr>
            <a:endParaRPr lang="fr-FR" sz="1200" dirty="0"/>
          </a:p>
          <a:p>
            <a:endParaRPr lang="fr-FR" sz="2400" dirty="0"/>
          </a:p>
        </p:txBody>
      </p:sp>
      <p:pic>
        <p:nvPicPr>
          <p:cNvPr id="7" name="Picture 6">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EE85DD5A-5B93-1042-8FA4-15D9357B42CD}"/>
              </a:ext>
            </a:extLst>
          </p:cNvPr>
          <p:cNvSpPr>
            <a:spLocks noGrp="1"/>
          </p:cNvSpPr>
          <p:nvPr>
            <p:ph type="title"/>
          </p:nvPr>
        </p:nvSpPr>
        <p:spPr>
          <a:solidFill>
            <a:schemeClr val="tx1"/>
          </a:solidFill>
        </p:spPr>
        <p:txBody>
          <a:bodyPr tIns="228600"/>
          <a:lstStyle/>
          <a:p>
            <a:pPr marL="488950" indent="-488950">
              <a:lnSpc>
                <a:spcPct val="110000"/>
              </a:lnSpc>
            </a:pPr>
            <a:r>
              <a:rPr lang="fr-FR" dirty="0" smtClean="0"/>
              <a:t>Toner Xerox</a:t>
            </a:r>
            <a:r>
              <a:rPr lang="fr-FR" baseline="30000" dirty="0"/>
              <a:t>®</a:t>
            </a:r>
            <a:r>
              <a:rPr lang="fr-FR" dirty="0" smtClean="0"/>
              <a:t> </a:t>
            </a:r>
            <a:r>
              <a:rPr lang="fr-FR" dirty="0" err="1" smtClean="0"/>
              <a:t>Everyday</a:t>
            </a:r>
            <a:r>
              <a:rPr lang="fr-FR" baseline="30000" dirty="0"/>
              <a:t>™</a:t>
            </a:r>
            <a:r>
              <a:rPr lang="fr-FR" dirty="0" smtClean="0"/>
              <a:t> </a:t>
            </a:r>
            <a:r>
              <a:rPr dirty="0"/>
              <a:t/>
            </a:r>
            <a:br>
              <a:rPr dirty="0"/>
            </a:br>
            <a:r>
              <a:rPr dirty="0" smtClean="0"/>
              <a:t/>
            </a:r>
            <a:br>
              <a:rPr dirty="0" smtClean="0"/>
            </a:br>
            <a:r>
              <a:rPr lang="fr-FR" sz="1400" dirty="0" smtClean="0"/>
              <a:t>Consultez </a:t>
            </a:r>
            <a:r>
              <a:rPr lang="fr-FR" sz="1400" dirty="0"/>
              <a:t>Xerox.com/EverydayToner pour </a:t>
            </a:r>
            <a:r>
              <a:rPr lang="fr-FR" sz="1400" dirty="0" smtClean="0"/>
              <a:t/>
            </a:r>
            <a:br>
              <a:rPr lang="fr-FR" sz="1400" dirty="0" smtClean="0"/>
            </a:br>
            <a:r>
              <a:rPr lang="fr-FR" sz="1400" dirty="0" smtClean="0"/>
              <a:t>en </a:t>
            </a:r>
            <a:r>
              <a:rPr lang="fr-FR" sz="1400" dirty="0"/>
              <a:t>savoir </a:t>
            </a:r>
            <a:r>
              <a:rPr lang="fr-FR" sz="1400" dirty="0" smtClean="0"/>
              <a:t>plus et </a:t>
            </a:r>
            <a:r>
              <a:rPr lang="fr-FR" sz="1400" dirty="0"/>
              <a:t>commander aujourd’hui</a:t>
            </a:r>
            <a:r>
              <a:rPr dirty="0"/>
              <a:t/>
            </a:r>
            <a:br>
              <a:rPr dirty="0"/>
            </a:br>
            <a:r>
              <a:rPr dirty="0"/>
              <a:t/>
            </a:r>
            <a:br>
              <a:rPr dirty="0"/>
            </a:br>
            <a:endParaRPr lang="fr-FR" dirty="0"/>
          </a:p>
        </p:txBody>
      </p:sp>
      <p:pic>
        <p:nvPicPr>
          <p:cNvPr id="3" name="Picture 2">
            <a:extLst>
              <a:ext uri="{FF2B5EF4-FFF2-40B4-BE49-F238E27FC236}">
                <a16:creationId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2899</TotalTime>
  <Words>608</Words>
  <Application>Microsoft Office PowerPoint</Application>
  <PresentationFormat>On-screen Show (16:9)</PresentationFormat>
  <Paragraphs>79</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Toner Xerox® Everyday™   Consultez Xerox.com/EverydayToner pour  en savoir plus et commander aujourd’hui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Toner Xerox® Everyday™</dc:title>
  <dc:creator>Danielle Smith</dc:creator>
  <cp:lastModifiedBy>cyrus</cp:lastModifiedBy>
  <cp:revision>59</cp:revision>
  <cp:lastPrinted>2016-12-06T20:47:15Z</cp:lastPrinted>
  <dcterms:created xsi:type="dcterms:W3CDTF">2020-05-03T19:49:02Z</dcterms:created>
  <dcterms:modified xsi:type="dcterms:W3CDTF">2020-06-15T10:20:20Z</dcterms:modified>
</cp:coreProperties>
</file>